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60" r:id="rId3"/>
    <p:sldId id="265" r:id="rId4"/>
    <p:sldId id="266" r:id="rId5"/>
    <p:sldId id="267" r:id="rId6"/>
    <p:sldId id="288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86" r:id="rId15"/>
    <p:sldId id="28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2"/>
    <a:srgbClr val="E14611"/>
    <a:srgbClr val="F18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7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3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3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4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4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8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ris.hertsens@savha.be" TargetMode="External"/><Relationship Id="rId2" Type="http://schemas.openxmlformats.org/officeDocument/2006/relationships/hyperlink" Target="https://www.yuneco.be/aanbod-eerstelijnspsychologische-funct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.jotform.com/2304440162110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1869742"/>
            <a:ext cx="10058400" cy="2455369"/>
          </a:xfrm>
        </p:spPr>
        <p:txBody>
          <a:bodyPr/>
          <a:lstStyle/>
          <a:p>
            <a:pPr algn="r"/>
            <a:r>
              <a:rPr lang="nl-BE" dirty="0"/>
              <a:t>Conventie </a:t>
            </a:r>
            <a:r>
              <a:rPr lang="nl-BE" dirty="0" smtClean="0"/>
              <a:t>EPZ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nl-BE" dirty="0" smtClean="0"/>
              <a:t>1 februari 2023</a:t>
            </a:r>
            <a:endParaRPr lang="nl-BE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5385816" y="4355036"/>
            <a:ext cx="569948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9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Outreachend</a:t>
            </a:r>
            <a:r>
              <a:rPr lang="nl-BE" dirty="0"/>
              <a:t> </a:t>
            </a:r>
            <a:r>
              <a:rPr lang="nl-BE" dirty="0" smtClean="0"/>
              <a:t>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nl-BE" dirty="0" smtClean="0"/>
              <a:t>Duidelijke link met één/meerdere vindplaatsen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/>
              <a:t>Laagdrempelige toegang tot </a:t>
            </a:r>
            <a:r>
              <a:rPr lang="nl-BE" dirty="0" smtClean="0"/>
              <a:t>hulp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Multidisciplinaire </a:t>
            </a:r>
            <a:r>
              <a:rPr lang="nl-BE" dirty="0"/>
              <a:t>samenwerking</a:t>
            </a:r>
          </a:p>
          <a:p>
            <a:endParaRPr lang="nl-BE" dirty="0"/>
          </a:p>
          <a:p>
            <a:pPr marL="68580" indent="0">
              <a:buNone/>
            </a:pPr>
            <a:r>
              <a:rPr lang="nl-BE" dirty="0"/>
              <a:t>Aanbod 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Vindplaats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Andere </a:t>
            </a:r>
            <a:r>
              <a:rPr lang="nl-BE" dirty="0"/>
              <a:t>neutrale plek in de </a:t>
            </a:r>
            <a:r>
              <a:rPr lang="nl-BE" dirty="0" smtClean="0"/>
              <a:t>samenleving – thuis 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Eigen </a:t>
            </a:r>
            <a:r>
              <a:rPr lang="nl-BE" dirty="0"/>
              <a:t>praktijk</a:t>
            </a:r>
          </a:p>
          <a:p>
            <a:pPr algn="just"/>
            <a:endParaRPr lang="nl-BE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2606040" y="5461616"/>
            <a:ext cx="370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Afhankelijk van noden cliënt</a:t>
            </a:r>
            <a:endParaRPr lang="nl-BE" sz="2400" dirty="0"/>
          </a:p>
        </p:txBody>
      </p:sp>
      <p:sp>
        <p:nvSpPr>
          <p:cNvPr id="7" name="Pijl-rechts 6"/>
          <p:cNvSpPr/>
          <p:nvPr/>
        </p:nvSpPr>
        <p:spPr>
          <a:xfrm>
            <a:off x="1581912" y="5576794"/>
            <a:ext cx="1024128" cy="231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Gelijkbenige driehoek 8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24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Groepsaanbod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Meer bereik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Drempel verlagen – Lotgenoten</a:t>
            </a:r>
            <a:endParaRPr lang="nl-BE" dirty="0" smtClean="0"/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In </a:t>
            </a:r>
            <a:r>
              <a:rPr lang="nl-BE" dirty="0" smtClean="0"/>
              <a:t>duo: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Psycholoog/orthopedagoog </a:t>
            </a:r>
            <a:r>
              <a:rPr lang="nl-BE" dirty="0"/>
              <a:t>– </a:t>
            </a:r>
            <a:r>
              <a:rPr lang="nl-BE" dirty="0" smtClean="0"/>
              <a:t>psycholoog/orthopedagoog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Psycholoog/orthopedagoog </a:t>
            </a:r>
            <a:r>
              <a:rPr lang="nl-BE" dirty="0"/>
              <a:t>– hulpverlener (</a:t>
            </a:r>
            <a:r>
              <a:rPr lang="nl-BE" dirty="0" smtClean="0"/>
              <a:t>vindplaats)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Psycholoog/orthopedagoog </a:t>
            </a:r>
            <a:r>
              <a:rPr lang="nl-BE" dirty="0"/>
              <a:t>– ervaringsdeskundige 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endParaRPr lang="nl-BE" sz="2600" dirty="0" smtClean="0"/>
          </a:p>
          <a:p>
            <a:endParaRPr lang="nl-BE" dirty="0"/>
          </a:p>
        </p:txBody>
      </p: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5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Andere opdrachten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Multidisciplinaire samenwerking / </a:t>
            </a:r>
            <a:r>
              <a:rPr lang="nl-BE" dirty="0" err="1" smtClean="0"/>
              <a:t>eerstelijn</a:t>
            </a:r>
            <a:r>
              <a:rPr lang="nl-BE" dirty="0" smtClean="0"/>
              <a:t> versterken: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Ondersteuning van eerstelijnsactoren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1 </a:t>
            </a:r>
            <a:r>
              <a:rPr lang="nl-BE" dirty="0"/>
              <a:t>op 1 </a:t>
            </a:r>
            <a:r>
              <a:rPr lang="nl-BE" dirty="0" smtClean="0"/>
              <a:t>casusoverleg</a:t>
            </a:r>
            <a:endParaRPr lang="nl-BE" dirty="0" smtClean="0"/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Vorming </a:t>
            </a:r>
            <a:r>
              <a:rPr lang="nl-BE" dirty="0"/>
              <a:t>aan groep over 1 </a:t>
            </a:r>
            <a:r>
              <a:rPr lang="nl-BE" dirty="0" smtClean="0"/>
              <a:t>thema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Laagdrempelige toeleiding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Gemeenschapsgericht groepsaanbod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+ </a:t>
            </a:r>
            <a:r>
              <a:rPr lang="nl-BE" dirty="0"/>
              <a:t>15 </a:t>
            </a:r>
            <a:r>
              <a:rPr lang="nl-BE" dirty="0" smtClean="0"/>
              <a:t>personen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r>
              <a:rPr lang="nl-BE" dirty="0" smtClean="0"/>
              <a:t>Kennismaking </a:t>
            </a:r>
            <a:r>
              <a:rPr lang="nl-BE" dirty="0"/>
              <a:t>met / toeleiding naar psychologische sessies</a:t>
            </a:r>
          </a:p>
          <a:p>
            <a:pPr marL="649796" lvl="1" indent="-357188">
              <a:buFont typeface="Wingdings" panose="05000000000000000000" pitchFamily="2" charset="2"/>
              <a:buChar char="§"/>
            </a:pPr>
            <a:endParaRPr lang="nl-BE" sz="2200" dirty="0" smtClean="0"/>
          </a:p>
          <a:p>
            <a:pPr algn="just"/>
            <a:endParaRPr lang="nl-BE" sz="2400" dirty="0"/>
          </a:p>
        </p:txBody>
      </p: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0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Financieel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28292"/>
              </p:ext>
            </p:extLst>
          </p:nvPr>
        </p:nvGraphicFramePr>
        <p:xfrm>
          <a:off x="1096963" y="1846263"/>
          <a:ext cx="10058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41650010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85017734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14634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Prestatie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Remgeld cliënt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Honorarium voor KP/KO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5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Individuele sessie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11 – 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81,74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Groepssessie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2,5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217,99  (137,34)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0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Andere</a:t>
                      </a:r>
                      <a:r>
                        <a:rPr lang="nl-BE" baseline="0" dirty="0" smtClean="0"/>
                        <a:t> opdrachten 1-1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81,74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9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Andere</a:t>
                      </a:r>
                      <a:r>
                        <a:rPr lang="nl-BE" baseline="0" dirty="0" smtClean="0"/>
                        <a:t> opdrachten vorming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108,99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7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Andere opdrachten</a:t>
                      </a:r>
                      <a:r>
                        <a:rPr lang="nl-BE" baseline="0" dirty="0" smtClean="0"/>
                        <a:t> GGG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217,99  (137,34)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48896"/>
                  </a:ext>
                </a:extLst>
              </a:tr>
            </a:tbl>
          </a:graphicData>
        </a:graphic>
      </p:graphicFrame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5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Modaliteiten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51004"/>
              </p:ext>
            </p:extLst>
          </p:nvPr>
        </p:nvGraphicFramePr>
        <p:xfrm>
          <a:off x="1096963" y="1846253"/>
          <a:ext cx="10058400" cy="32835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7003697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779006270"/>
                    </a:ext>
                  </a:extLst>
                </a:gridCol>
              </a:tblGrid>
              <a:tr h="1641765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ELP individueel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45-60min</a:t>
                      </a:r>
                    </a:p>
                    <a:p>
                      <a:pPr algn="ctr"/>
                      <a:r>
                        <a:rPr lang="nl-BE" dirty="0" smtClean="0"/>
                        <a:t>Max. </a:t>
                      </a:r>
                      <a:r>
                        <a:rPr lang="nl-BE" dirty="0" smtClean="0"/>
                        <a:t>8 (10) </a:t>
                      </a:r>
                      <a:r>
                        <a:rPr lang="nl-BE" dirty="0" smtClean="0"/>
                        <a:t>sessies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ELP </a:t>
                      </a:r>
                      <a:r>
                        <a:rPr lang="nl-BE" dirty="0" smtClean="0"/>
                        <a:t>groepsaanbod</a:t>
                      </a:r>
                    </a:p>
                    <a:p>
                      <a:pPr algn="ctr"/>
                      <a:r>
                        <a:rPr lang="nl-BE" dirty="0" smtClean="0"/>
                        <a:t>4-15 personen</a:t>
                      </a:r>
                      <a:endParaRPr lang="nl-BE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9</a:t>
                      </a:r>
                      <a:r>
                        <a:rPr lang="nl-BE" baseline="0" dirty="0" smtClean="0"/>
                        <a:t>0-120min</a:t>
                      </a:r>
                      <a:endParaRPr lang="nl-BE" dirty="0" smtClean="0"/>
                    </a:p>
                    <a:p>
                      <a:pPr algn="ctr"/>
                      <a:r>
                        <a:rPr lang="nl-BE" dirty="0" smtClean="0"/>
                        <a:t>Max. 5 </a:t>
                      </a:r>
                      <a:r>
                        <a:rPr lang="nl-BE" dirty="0" smtClean="0"/>
                        <a:t>(8) groepssessies</a:t>
                      </a:r>
                      <a:endParaRPr lang="nl-BE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194327"/>
                  </a:ext>
                </a:extLst>
              </a:tr>
              <a:tr h="1641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GELP</a:t>
                      </a:r>
                      <a:r>
                        <a:rPr lang="nl-BE" baseline="0" dirty="0" smtClean="0"/>
                        <a:t> individueel</a:t>
                      </a:r>
                      <a:br>
                        <a:rPr lang="nl-BE" baseline="0" dirty="0" smtClean="0"/>
                      </a:br>
                      <a:r>
                        <a:rPr lang="nl-BE" baseline="0" dirty="0" smtClean="0"/>
                        <a:t>45-60min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Gem. </a:t>
                      </a:r>
                      <a:r>
                        <a:rPr lang="nl-BE" baseline="0" dirty="0" smtClean="0"/>
                        <a:t>8 (10) </a:t>
                      </a:r>
                      <a:r>
                        <a:rPr lang="nl-BE" baseline="0" dirty="0" smtClean="0"/>
                        <a:t>sessies – max 20 sessies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GELP </a:t>
                      </a:r>
                      <a:r>
                        <a:rPr lang="nl-BE" dirty="0" smtClean="0"/>
                        <a:t>groepsaanbod</a:t>
                      </a:r>
                    </a:p>
                    <a:p>
                      <a:pPr algn="ctr"/>
                      <a:r>
                        <a:rPr lang="nl-BE" dirty="0" smtClean="0"/>
                        <a:t>4-15 personen</a:t>
                      </a:r>
                      <a:endParaRPr lang="nl-BE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9</a:t>
                      </a:r>
                      <a:r>
                        <a:rPr lang="nl-BE" baseline="0" dirty="0" smtClean="0"/>
                        <a:t>0-120min</a:t>
                      </a:r>
                      <a:endParaRPr lang="nl-BE" dirty="0" smtClean="0"/>
                    </a:p>
                    <a:p>
                      <a:pPr algn="ctr"/>
                      <a:r>
                        <a:rPr lang="nl-BE" dirty="0" smtClean="0"/>
                        <a:t>Max. </a:t>
                      </a:r>
                      <a:r>
                        <a:rPr lang="nl-BE" dirty="0" smtClean="0"/>
                        <a:t>12 (15) groepssessies</a:t>
                      </a:r>
                      <a:endParaRPr lang="nl-BE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858699"/>
                  </a:ext>
                </a:extLst>
              </a:tr>
            </a:tbl>
          </a:graphicData>
        </a:graphic>
      </p:graphicFrame>
      <p:sp>
        <p:nvSpPr>
          <p:cNvPr id="11" name="Pijl-links en -rechts 10"/>
          <p:cNvSpPr/>
          <p:nvPr/>
        </p:nvSpPr>
        <p:spPr>
          <a:xfrm>
            <a:off x="5681666" y="4245341"/>
            <a:ext cx="877824" cy="1513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rbon Medium"/>
              <a:ea typeface="+mn-ea"/>
              <a:cs typeface="+mn-cs"/>
            </a:endParaRPr>
          </a:p>
        </p:txBody>
      </p:sp>
      <p:sp>
        <p:nvSpPr>
          <p:cNvPr id="17" name="Pijl-links en -rechts 16"/>
          <p:cNvSpPr/>
          <p:nvPr/>
        </p:nvSpPr>
        <p:spPr>
          <a:xfrm rot="5400000">
            <a:off x="3308068" y="3408234"/>
            <a:ext cx="539493" cy="159568"/>
          </a:xfrm>
          <a:prstGeom prst="leftRightArrow">
            <a:avLst/>
          </a:prstGeom>
          <a:solidFill>
            <a:srgbClr val="C00000"/>
          </a:solidFill>
          <a:ln>
            <a:solidFill>
              <a:srgbClr val="E14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rbon Medium"/>
              <a:ea typeface="+mn-ea"/>
              <a:cs typeface="+mn-cs"/>
            </a:endParaRPr>
          </a:p>
        </p:txBody>
      </p:sp>
      <p:sp>
        <p:nvSpPr>
          <p:cNvPr id="19" name="Pijl in vier richtingen 18"/>
          <p:cNvSpPr/>
          <p:nvPr/>
        </p:nvSpPr>
        <p:spPr>
          <a:xfrm rot="2673968">
            <a:off x="5677035" y="3049699"/>
            <a:ext cx="899163" cy="868514"/>
          </a:xfrm>
          <a:prstGeom prst="quadArrow">
            <a:avLst>
              <a:gd name="adj1" fmla="val 6985"/>
              <a:gd name="adj2" fmla="val 9856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rbon Medium"/>
              <a:ea typeface="+mn-ea"/>
              <a:cs typeface="+mn-cs"/>
            </a:endParaRPr>
          </a:p>
        </p:txBody>
      </p:sp>
      <p:sp>
        <p:nvSpPr>
          <p:cNvPr id="20" name="Pijl-links en -rechts 19"/>
          <p:cNvSpPr/>
          <p:nvPr/>
        </p:nvSpPr>
        <p:spPr>
          <a:xfrm>
            <a:off x="5681666" y="2646375"/>
            <a:ext cx="877824" cy="1513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rbon Medium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4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Visie conventie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Klinisch psycholoog / klinisch orthopedagoog – visum en erkenning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Minstens 4u per week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Minstens 3 intervisies per jaar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Wetenschappelijk onderzoek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Kandidaat stellen; portfolio + CV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endParaRPr lang="nl-BE" dirty="0" smtClean="0"/>
          </a:p>
        </p:txBody>
      </p: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35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informatie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>
                <a:hlinkClick r:id="rId2"/>
              </a:rPr>
              <a:t>www.epzvlaamsbrabant.be </a:t>
            </a:r>
            <a:endParaRPr lang="nl-BE" dirty="0">
              <a:hlinkClick r:id="rId2"/>
            </a:endParaRP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>
                <a:hlinkClick r:id="rId3"/>
              </a:rPr>
              <a:t>Iris.hertsens@savha.be</a:t>
            </a:r>
            <a:r>
              <a:rPr lang="nl-BE" dirty="0" smtClean="0"/>
              <a:t> 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Kandidaat </a:t>
            </a:r>
            <a:r>
              <a:rPr lang="nl-BE" dirty="0"/>
              <a:t>stellen: </a:t>
            </a:r>
            <a:r>
              <a:rPr lang="nl-BE" dirty="0">
                <a:hlinkClick r:id="rId4"/>
              </a:rPr>
              <a:t>https://</a:t>
            </a:r>
            <a:r>
              <a:rPr lang="nl-BE" dirty="0" smtClean="0">
                <a:hlinkClick r:id="rId4"/>
              </a:rPr>
              <a:t>form.jotform.com/230444016211035</a:t>
            </a:r>
            <a:r>
              <a:rPr lang="nl-BE" dirty="0" smtClean="0"/>
              <a:t> </a:t>
            </a:r>
          </a:p>
        </p:txBody>
      </p: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29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SaVHA?!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/>
              <a:t>GGZ netwerk volwassenen en ouderen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15 – 65+</a:t>
            </a:r>
          </a:p>
          <a:p>
            <a:pPr marL="0" indent="0">
              <a:buNone/>
            </a:pPr>
            <a:endParaRPr lang="nl-BE" dirty="0" smtClean="0"/>
          </a:p>
          <a:p>
            <a:pPr marL="357188" indent="-357188">
              <a:buFont typeface="Wingdings" panose="05000000000000000000" pitchFamily="2" charset="2"/>
              <a:buChar char="§"/>
            </a:pPr>
            <a:endParaRPr lang="nl-BE" dirty="0"/>
          </a:p>
          <a:p>
            <a:endParaRPr lang="nl-BE" dirty="0">
              <a:solidFill>
                <a:srgbClr val="00B050"/>
              </a:solidFill>
            </a:endParaRPr>
          </a:p>
        </p:txBody>
      </p:sp>
      <p:pic>
        <p:nvPicPr>
          <p:cNvPr id="1026" name="Picture 2" descr="Kaart ELZ regio H-V - versie 2022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2295214"/>
            <a:ext cx="5574919" cy="39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sychiatrisch Ziekenhuis Sint-Alexius te Grimber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7" y="4738491"/>
            <a:ext cx="2429719" cy="10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elijkbenige driehoek 6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4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Conventie - Basis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Wetenschappelijk onderzoek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6 tot 10 jaar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Vroegtijdig om erger te voorkomen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Waarom zo lang wachten?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Prevalentie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endParaRPr lang="nl-BE" dirty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Kernwaarden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Laagdrempelig, lokaal, dichter bij de burger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Multidisciplinaire &amp; intersectorale samenwerking</a:t>
            </a:r>
          </a:p>
          <a:p>
            <a:pPr marL="292608" lvl="1" indent="0">
              <a:buNone/>
            </a:pPr>
            <a:endParaRPr lang="nl-BE" dirty="0"/>
          </a:p>
          <a:p>
            <a:pPr marL="292608" lvl="1" indent="0">
              <a:buNone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456432" y="5230368"/>
            <a:ext cx="46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Vroegtijdige kortdurende hulp</a:t>
            </a:r>
            <a:endParaRPr lang="nl-BE" sz="2400" dirty="0"/>
          </a:p>
        </p:txBody>
      </p:sp>
      <p:sp>
        <p:nvSpPr>
          <p:cNvPr id="5" name="Pijl-rechts 4"/>
          <p:cNvSpPr/>
          <p:nvPr/>
        </p:nvSpPr>
        <p:spPr>
          <a:xfrm>
            <a:off x="2304288" y="5376672"/>
            <a:ext cx="1143000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Gelijkbenige driehoek 5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12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Conventie - Doelgroep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2770"/>
          </a:xfrm>
        </p:spPr>
        <p:txBody>
          <a:bodyPr/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Lichte tot matige psychische klachten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Startend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err="1" smtClean="0"/>
              <a:t>Heropflakkerend</a:t>
            </a:r>
            <a:endParaRPr lang="nl-BE" dirty="0" smtClean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Weg nog niet vonden – conventie nodig hebben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Financieel</a:t>
            </a:r>
          </a:p>
          <a:p>
            <a:pPr marL="557721" lvl="1" indent="-265113">
              <a:buFont typeface="Wingdings" panose="05000000000000000000" pitchFamily="2" charset="2"/>
              <a:buChar char="§"/>
            </a:pPr>
            <a:r>
              <a:rPr lang="nl-BE" dirty="0" smtClean="0"/>
              <a:t>Multidisciplinaire samenwerking</a:t>
            </a:r>
            <a:endParaRPr lang="nl-BE" dirty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In orde met mutualiteit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endParaRPr lang="nl-BE" dirty="0" smtClean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Prevalentie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nl-BE" dirty="0" smtClean="0"/>
              <a:t>Kwetsbare mensen</a:t>
            </a:r>
          </a:p>
          <a:p>
            <a:pPr marL="292608" lvl="1" indent="0">
              <a:buNone/>
            </a:pPr>
            <a:endParaRPr lang="nl-BE" dirty="0"/>
          </a:p>
          <a:p>
            <a:pPr marL="292608" lvl="1" indent="0">
              <a:buNone/>
            </a:pPr>
            <a:endParaRPr lang="nl-BE" dirty="0"/>
          </a:p>
        </p:txBody>
      </p:sp>
      <p:sp>
        <p:nvSpPr>
          <p:cNvPr id="5" name="Gelijkbenige driehoek 4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4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Conventie - Aanbod 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/>
                </a:solidFill>
              </a:rPr>
              <a:t>Eerstelijns Psychologische functie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Vaak voorkomende </a:t>
            </a:r>
            <a:r>
              <a:rPr lang="nl-NL" dirty="0" smtClean="0"/>
              <a:t>lichte </a:t>
            </a:r>
            <a:r>
              <a:rPr lang="nl-NL" dirty="0" smtClean="0"/>
              <a:t>tot matige klachten</a:t>
            </a:r>
          </a:p>
          <a:p>
            <a:r>
              <a:rPr lang="nl-NL" dirty="0" smtClean="0"/>
              <a:t>Focus </a:t>
            </a:r>
            <a:r>
              <a:rPr lang="nl-NL" dirty="0"/>
              <a:t>op behouden/terugvinden van een gezonde levensstijl/ goede levenskwaliteit via</a:t>
            </a:r>
            <a:endParaRPr lang="nl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nl-NL" dirty="0" smtClean="0"/>
              <a:t> vraagverheldering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dirty="0" smtClean="0"/>
              <a:t> </a:t>
            </a:r>
            <a:r>
              <a:rPr lang="nl-NL" dirty="0" err="1" smtClean="0"/>
              <a:t>psycho</a:t>
            </a:r>
            <a:r>
              <a:rPr lang="nl-NL" dirty="0" smtClean="0"/>
              <a:t>-educatie</a:t>
            </a:r>
            <a:endParaRPr lang="nl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nl-NL" dirty="0" smtClean="0"/>
              <a:t> beperkt </a:t>
            </a:r>
            <a:r>
              <a:rPr lang="nl-NL" dirty="0"/>
              <a:t>aantal interventies </a:t>
            </a:r>
            <a:r>
              <a:rPr lang="nl-NL" dirty="0" err="1"/>
              <a:t>ifv</a:t>
            </a:r>
            <a:r>
              <a:rPr lang="nl-NL" dirty="0"/>
              <a:t> verhogen welzijn, </a:t>
            </a:r>
            <a:r>
              <a:rPr lang="nl-NL" dirty="0" smtClean="0"/>
              <a:t>coping, veerkracht </a:t>
            </a:r>
            <a:r>
              <a:rPr lang="nl-NL" dirty="0"/>
              <a:t>en zelfzorg</a:t>
            </a:r>
            <a:endParaRPr lang="nl-BE" dirty="0"/>
          </a:p>
          <a:p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/>
                </a:solidFill>
              </a:rPr>
              <a:t>Gespecialiseerde </a:t>
            </a:r>
            <a:br>
              <a:rPr lang="nl-BE" dirty="0" smtClean="0">
                <a:solidFill>
                  <a:schemeClr val="accent2"/>
                </a:solidFill>
              </a:rPr>
            </a:br>
            <a:r>
              <a:rPr lang="nl-BE" dirty="0" smtClean="0">
                <a:solidFill>
                  <a:schemeClr val="accent2"/>
                </a:solidFill>
              </a:rPr>
              <a:t>Eerstelijns Psychologische functie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Milde</a:t>
            </a:r>
            <a:r>
              <a:rPr lang="nl-NL" b="1" u="sng" dirty="0" smtClean="0"/>
              <a:t> </a:t>
            </a:r>
            <a:r>
              <a:rPr lang="nl-NL" b="1" u="sng" dirty="0"/>
              <a:t>tot matige klachten</a:t>
            </a:r>
            <a:r>
              <a:rPr lang="nl-NL" b="1" dirty="0"/>
              <a:t> </a:t>
            </a:r>
            <a:r>
              <a:rPr lang="nl-NL" dirty="0"/>
              <a:t>bij personen met</a:t>
            </a:r>
            <a:r>
              <a:rPr lang="nl-NL" b="1" dirty="0"/>
              <a:t> </a:t>
            </a:r>
            <a:r>
              <a:rPr lang="nl-NL" b="1" u="sng" dirty="0"/>
              <a:t>onderliggende 'aandoening/kwetsbaarheid</a:t>
            </a:r>
            <a:r>
              <a:rPr lang="nl-NL" b="1" u="sng" dirty="0" smtClean="0"/>
              <a:t>’</a:t>
            </a:r>
          </a:p>
          <a:p>
            <a:r>
              <a:rPr lang="nl-NL" dirty="0"/>
              <a:t>Zorg gericht op onderliggende psychische aandoening (= indicatie voor deze zorg) via</a:t>
            </a:r>
            <a:endParaRPr lang="nl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nl-NL" dirty="0" smtClean="0"/>
              <a:t> diagnostiek</a:t>
            </a:r>
            <a:endParaRPr lang="nl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nl-NL" dirty="0" smtClean="0"/>
              <a:t> </a:t>
            </a:r>
            <a:r>
              <a:rPr lang="nl-NL" dirty="0" err="1" smtClean="0"/>
              <a:t>psycho</a:t>
            </a:r>
            <a:r>
              <a:rPr lang="nl-NL" dirty="0" smtClean="0"/>
              <a:t>-educatie </a:t>
            </a:r>
            <a:r>
              <a:rPr lang="nl-NL" dirty="0"/>
              <a:t>na </a:t>
            </a:r>
            <a:r>
              <a:rPr lang="nl-NL" dirty="0" smtClean="0"/>
              <a:t>diagnose</a:t>
            </a:r>
            <a:endParaRPr lang="nl-BE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nl-NL" dirty="0" smtClean="0"/>
              <a:t> beperkt </a:t>
            </a:r>
            <a:r>
              <a:rPr lang="nl-NL" dirty="0"/>
              <a:t>aantal gerichte interventies </a:t>
            </a:r>
            <a:r>
              <a:rPr lang="nl-NL" dirty="0" err="1"/>
              <a:t>ifv</a:t>
            </a:r>
            <a:r>
              <a:rPr lang="nl-NL" dirty="0"/>
              <a:t> 'aandoening'</a:t>
            </a:r>
            <a:endParaRPr lang="nl-BE" dirty="0"/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4370832" y="5701376"/>
            <a:ext cx="4553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individueel en groepsaanbod</a:t>
            </a:r>
            <a:endParaRPr lang="nl-BE" sz="2000" dirty="0"/>
          </a:p>
          <a:p>
            <a:endParaRPr lang="nl-BE" dirty="0"/>
          </a:p>
        </p:txBody>
      </p:sp>
      <p:sp>
        <p:nvSpPr>
          <p:cNvPr id="10" name="Gelijkbenige driehoek 9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4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Conventie - Situering </a:t>
            </a:r>
            <a:endParaRPr lang="nl-BE" dirty="0"/>
          </a:p>
        </p:txBody>
      </p:sp>
      <p:sp>
        <p:nvSpPr>
          <p:cNvPr id="10" name="Gelijkbenige driehoek 9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Tijdelijke aanduiding voor inhoud 11">
            <a:extLst>
              <a:ext uri="{FF2B5EF4-FFF2-40B4-BE49-F238E27FC236}">
                <a16:creationId xmlns:a16="http://schemas.microsoft.com/office/drawing/2014/main" id="{FCC07196-8B1B-20AE-6F9A-318DEC78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76" y="1827764"/>
            <a:ext cx="6495808" cy="40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Drempels verlagen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err="1"/>
              <a:t>Outreachend</a:t>
            </a:r>
            <a:r>
              <a:rPr lang="nl-BE" dirty="0"/>
              <a:t> werken </a:t>
            </a:r>
            <a:endParaRPr lang="nl-BE" dirty="0" smtClean="0"/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nl-BE" dirty="0" smtClean="0"/>
              <a:t>Groepsaanbod</a:t>
            </a:r>
            <a:endParaRPr lang="nl-BE" dirty="0"/>
          </a:p>
          <a:p>
            <a:endParaRPr lang="nl-BE" dirty="0"/>
          </a:p>
        </p:txBody>
      </p: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5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Outreachend</a:t>
            </a:r>
            <a:r>
              <a:rPr lang="nl-BE" dirty="0"/>
              <a:t> </a:t>
            </a:r>
            <a:r>
              <a:rPr lang="nl-BE" dirty="0" smtClean="0"/>
              <a:t>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nl-BE" dirty="0" err="1" smtClean="0"/>
              <a:t>Vi</a:t>
            </a:r>
            <a:r>
              <a:rPr lang="nl-NL" dirty="0" err="1"/>
              <a:t>ndplaatsen</a:t>
            </a:r>
            <a:r>
              <a:rPr lang="nl-NL" dirty="0"/>
              <a:t> </a:t>
            </a:r>
            <a:r>
              <a:rPr lang="nl-BE" dirty="0" err="1" smtClean="0"/>
              <a:t>def</a:t>
            </a:r>
            <a:r>
              <a:rPr lang="nl-BE" dirty="0" smtClean="0"/>
              <a:t> FOD: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nl-BE" dirty="0" smtClean="0"/>
              <a:t>Natuurlijke niet stigmatiserende plek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nl-BE" dirty="0" smtClean="0"/>
              <a:t>Ander doeleinde dan psychologische zorg</a:t>
            </a:r>
          </a:p>
          <a:p>
            <a:pPr marL="357188" indent="-357188" algn="just">
              <a:buFont typeface="Wingdings" panose="05000000000000000000" pitchFamily="2" charset="2"/>
              <a:buChar char="§"/>
            </a:pPr>
            <a:r>
              <a:rPr lang="nl-BE" dirty="0" smtClean="0"/>
              <a:t>Eerstelijnsverstrekkers aanwezig</a:t>
            </a:r>
            <a:endParaRPr lang="nl-BE" dirty="0"/>
          </a:p>
          <a:p>
            <a:pPr algn="just"/>
            <a:endParaRPr lang="nl-BE" sz="2400" dirty="0"/>
          </a:p>
        </p:txBody>
      </p:sp>
      <p:sp>
        <p:nvSpPr>
          <p:cNvPr id="4" name="Gelijkbenige driehoek 3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1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Voorbeelden </a:t>
            </a:r>
            <a:r>
              <a:rPr lang="nl-BE" dirty="0" err="1" smtClean="0"/>
              <a:t>SaVHA</a:t>
            </a:r>
            <a:r>
              <a:rPr lang="nl-BE" dirty="0" smtClean="0"/>
              <a:t>?!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77525"/>
              </p:ext>
            </p:extLst>
          </p:nvPr>
        </p:nvGraphicFramePr>
        <p:xfrm>
          <a:off x="1250068" y="1841533"/>
          <a:ext cx="9456514" cy="3329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474">
                  <a:extLst>
                    <a:ext uri="{9D8B030D-6E8A-4147-A177-3AD203B41FA5}">
                      <a16:colId xmlns:a16="http://schemas.microsoft.com/office/drawing/2014/main" val="3130239718"/>
                    </a:ext>
                  </a:extLst>
                </a:gridCol>
                <a:gridCol w="3374020">
                  <a:extLst>
                    <a:ext uri="{9D8B030D-6E8A-4147-A177-3AD203B41FA5}">
                      <a16:colId xmlns:a16="http://schemas.microsoft.com/office/drawing/2014/main" val="3977046597"/>
                    </a:ext>
                  </a:extLst>
                </a:gridCol>
                <a:gridCol w="3374020">
                  <a:extLst>
                    <a:ext uri="{9D8B030D-6E8A-4147-A177-3AD203B41FA5}">
                      <a16:colId xmlns:a16="http://schemas.microsoft.com/office/drawing/2014/main" val="3975134831"/>
                    </a:ext>
                  </a:extLst>
                </a:gridCol>
              </a:tblGrid>
              <a:tr h="194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Prevalentie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Vindplaats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01081"/>
                  </a:ext>
                </a:extLst>
              </a:tr>
              <a:tr h="846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Lage SES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OCMW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CAW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Buurtcentra/-werking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Daklozenopvang</a:t>
                      </a:r>
                      <a:endParaRPr lang="nl-BE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Inloophuizen</a:t>
                      </a:r>
                      <a:endParaRPr lang="nl-BE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Ontmoetingscentrum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Kringwinkel</a:t>
                      </a:r>
                      <a:endParaRPr lang="nl-BE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1063433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Chronische aandoeningen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Huisartsenpraktijk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Wijkgezondheidscentra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Multidisciplinaire</a:t>
                      </a:r>
                      <a:r>
                        <a:rPr lang="nl-NL" sz="1100" baseline="0" dirty="0" smtClean="0">
                          <a:effectLst/>
                        </a:rPr>
                        <a:t> huizen</a:t>
                      </a:r>
                      <a:endParaRPr lang="nl-BE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Thuiszorgdiensten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Buurtwerking</a:t>
                      </a:r>
                      <a:endParaRPr lang="nl-BE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902753"/>
                  </a:ext>
                </a:extLst>
              </a:tr>
              <a:tr h="443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(Alleenstaande) 75-plussers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Lokale dienstencentra en de hieraan verbonden WZC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Serviceflats</a:t>
                      </a:r>
                      <a:endParaRPr lang="nl-BE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smtClean="0">
                          <a:effectLst/>
                        </a:rPr>
                        <a:t>Buurtwerking </a:t>
                      </a:r>
                      <a:endParaRPr lang="nl-BE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723450"/>
                  </a:ext>
                </a:extLst>
              </a:tr>
              <a:tr h="589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Alleenstaande ouders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Kind en Gezin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Huis van het Kind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Speel-O-droom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Opvoedingswinkel</a:t>
                      </a:r>
                      <a:endParaRPr lang="nl-BE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Mutualiteit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917984"/>
                  </a:ext>
                </a:extLst>
              </a:tr>
              <a:tr h="58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Transitieleeftijd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Diensten verbonden aan STUVO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JAC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Online </a:t>
                      </a:r>
                      <a:r>
                        <a:rPr lang="nl-NL" sz="1100" dirty="0" smtClean="0">
                          <a:effectLst/>
                        </a:rPr>
                        <a:t>chatlijnen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Jeugdhuizen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 smtClean="0">
                          <a:effectLst/>
                        </a:rPr>
                        <a:t>Overkophuizen</a:t>
                      </a:r>
                      <a:endParaRPr lang="nl-BE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Studentenverenigingen</a:t>
                      </a:r>
                      <a:endParaRPr lang="nl-BE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Universiteiten</a:t>
                      </a:r>
                      <a:endParaRPr lang="nl-BE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0396602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>
            <p:extLst/>
          </p:nvPr>
        </p:nvGraphicFramePr>
        <p:xfrm>
          <a:off x="1250068" y="5373740"/>
          <a:ext cx="9456514" cy="6536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456514">
                  <a:extLst>
                    <a:ext uri="{9D8B030D-6E8A-4147-A177-3AD203B41FA5}">
                      <a16:colId xmlns:a16="http://schemas.microsoft.com/office/drawing/2014/main" val="3975134831"/>
                    </a:ext>
                  </a:extLst>
                </a:gridCol>
              </a:tblGrid>
              <a:tr h="194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0" dirty="0" smtClean="0">
                          <a:effectLst/>
                        </a:rPr>
                        <a:t>Extra vind- en/of</a:t>
                      </a:r>
                      <a:r>
                        <a:rPr lang="nl-NL" sz="1100" b="0" baseline="0" dirty="0" smtClean="0">
                          <a:effectLst/>
                        </a:rPr>
                        <a:t> </a:t>
                      </a:r>
                      <a:r>
                        <a:rPr lang="nl-NL" sz="1100" b="0" dirty="0" smtClean="0">
                          <a:effectLst/>
                        </a:rPr>
                        <a:t>aanbodplaatsen</a:t>
                      </a:r>
                      <a:endParaRPr lang="nl-B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801081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100" b="0" dirty="0" smtClean="0">
                          <a:effectLst/>
                        </a:rPr>
                        <a:t>Bibliotheken, patiëntenverenigingen</a:t>
                      </a:r>
                      <a:r>
                        <a:rPr lang="nl-BE" sz="1100" b="0" baseline="0" dirty="0" smtClean="0">
                          <a:effectLst/>
                        </a:rPr>
                        <a:t> (ook andere dan </a:t>
                      </a:r>
                      <a:r>
                        <a:rPr lang="nl-BE" sz="1100" b="0" baseline="0" dirty="0" err="1" smtClean="0">
                          <a:effectLst/>
                        </a:rPr>
                        <a:t>psy</a:t>
                      </a:r>
                      <a:r>
                        <a:rPr lang="nl-BE" sz="1100" b="0" baseline="0" dirty="0" smtClean="0">
                          <a:effectLst/>
                        </a:rPr>
                        <a:t>.), lotgenotencontacten, IDEWE, CC, OC, …</a:t>
                      </a:r>
                      <a:endParaRPr lang="nl-BE" sz="11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902753"/>
                  </a:ext>
                </a:extLst>
              </a:tr>
            </a:tbl>
          </a:graphicData>
        </a:graphic>
      </p:graphicFrame>
      <p:sp>
        <p:nvSpPr>
          <p:cNvPr id="7" name="Gelijkbenige driehoek 6"/>
          <p:cNvSpPr/>
          <p:nvPr/>
        </p:nvSpPr>
        <p:spPr>
          <a:xfrm rot="9582589">
            <a:off x="11919065" y="-118873"/>
            <a:ext cx="545869" cy="502920"/>
          </a:xfrm>
          <a:prstGeom prst="triangle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2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Aangepast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28F00"/>
      </a:accent1>
      <a:accent2>
        <a:srgbClr val="F15A2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15A22"/>
      </a:hlink>
      <a:folHlink>
        <a:srgbClr val="F15A22"/>
      </a:folHlink>
    </a:clrScheme>
    <a:fontScheme name="Aangepast 1">
      <a:majorFont>
        <a:latin typeface="Kimberley Bl"/>
        <a:ea typeface=""/>
        <a:cs typeface=""/>
      </a:majorFont>
      <a:minorFont>
        <a:latin typeface="Karbon Medium"/>
        <a:ea typeface=""/>
        <a:cs typeface="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1335</TotalTime>
  <Words>487</Words>
  <Application>Microsoft Office PowerPoint</Application>
  <PresentationFormat>Breedbeeld</PresentationFormat>
  <Paragraphs>161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Calibri</vt:lpstr>
      <vt:lpstr>Courier New</vt:lpstr>
      <vt:lpstr>Karbon Medium</vt:lpstr>
      <vt:lpstr>Kimberley Bl</vt:lpstr>
      <vt:lpstr>Times New Roman</vt:lpstr>
      <vt:lpstr>Wingdings</vt:lpstr>
      <vt:lpstr>Terugblik</vt:lpstr>
      <vt:lpstr>Conventie EPZ </vt:lpstr>
      <vt:lpstr>SaVHA?! </vt:lpstr>
      <vt:lpstr>Conventie - Basis</vt:lpstr>
      <vt:lpstr>Conventie - Doelgroep</vt:lpstr>
      <vt:lpstr>Conventie - Aanbod </vt:lpstr>
      <vt:lpstr>Conventie - Situering </vt:lpstr>
      <vt:lpstr>Drempels verlagen</vt:lpstr>
      <vt:lpstr>Outreachend werken</vt:lpstr>
      <vt:lpstr>Voorbeelden SaVHA?!</vt:lpstr>
      <vt:lpstr>Outreachend werken</vt:lpstr>
      <vt:lpstr>Groepsaanbod</vt:lpstr>
      <vt:lpstr>Andere opdrachten</vt:lpstr>
      <vt:lpstr>Financieel</vt:lpstr>
      <vt:lpstr>Modaliteiten</vt:lpstr>
      <vt:lpstr>Voorwaarden</vt:lpstr>
      <vt:lpstr>Meer informatie</vt:lpstr>
    </vt:vector>
  </TitlesOfParts>
  <Company>Broeders Van Liefde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Malfliet, Sharon</dc:creator>
  <cp:lastModifiedBy>Hertsens, Iris</cp:lastModifiedBy>
  <cp:revision>32</cp:revision>
  <dcterms:created xsi:type="dcterms:W3CDTF">2022-12-14T15:03:53Z</dcterms:created>
  <dcterms:modified xsi:type="dcterms:W3CDTF">2023-02-16T12:27:15Z</dcterms:modified>
</cp:coreProperties>
</file>